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296400"/>
  <p:embeddedFontLst>
    <p:embeddedFont>
      <p:font typeface="Questrial" panose="020F0502020204030204" pitchFamily="2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9BCA96-3368-4C46-A7EE-636795ABA847}">
  <a:tblStyle styleId="{4F9BCA96-3368-4C46-A7EE-636795ABA8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A8302BB-4288-4D80-B625-96340AD86B0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2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2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2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2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SLIDES_API43605932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3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SLIDES_API436059326_0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2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b0ad96bd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3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b0ad96bde_0_1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SLIDES_API131908134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3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SLIDES_API1319081349_0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2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2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2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0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2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SLIDES_API187391112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3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SLIDES_API1873911123_0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1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2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2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SLIDES_API67503058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3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SLIDES_API675030581_0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SLIDES_API3998458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3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SLIDES_API39984589_0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2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d708a14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3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d708a143b_0_0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612012b81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3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612012b819_0_1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612012b81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3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612012b819_0_6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2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612012b819_0_14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612012b81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3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>
            <a:off x="3589397" y="1447800"/>
            <a:ext cx="3898013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●"/>
              <a:defRPr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2"/>
          </p:nvPr>
        </p:nvSpPr>
        <p:spPr>
          <a:xfrm>
            <a:off x="866441" y="3129281"/>
            <a:ext cx="2551462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None/>
              <a:defRPr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None/>
              <a:defRPr sz="2400" b="0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2"/>
          </p:nvPr>
        </p:nvSpPr>
        <p:spPr>
          <a:xfrm>
            <a:off x="827700" y="2514600"/>
            <a:ext cx="3298113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Char char="●"/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3"/>
          </p:nvPr>
        </p:nvSpPr>
        <p:spPr>
          <a:xfrm>
            <a:off x="4241976" y="1905000"/>
            <a:ext cx="3298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None/>
              <a:defRPr sz="2400" b="0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4"/>
          </p:nvPr>
        </p:nvSpPr>
        <p:spPr>
          <a:xfrm>
            <a:off x="4241976" y="2514600"/>
            <a:ext cx="3298113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Char char="●"/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None/>
              <a:defRPr sz="2000" cap="non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body" idx="1"/>
          </p:nvPr>
        </p:nvSpPr>
        <p:spPr>
          <a:xfrm>
            <a:off x="827087" y="2052637"/>
            <a:ext cx="6711950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827700" y="2060576"/>
            <a:ext cx="3298113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2"/>
          </p:nvPr>
        </p:nvSpPr>
        <p:spPr>
          <a:xfrm>
            <a:off x="4241975" y="2056093"/>
            <a:ext cx="3298115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 rot="5400000">
            <a:off x="3974116" y="2685880"/>
            <a:ext cx="5826125" cy="1314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 rot="5400000">
            <a:off x="532314" y="730366"/>
            <a:ext cx="5483134" cy="55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●"/>
              <a:defRPr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1"/>
          </p:nvPr>
        </p:nvSpPr>
        <p:spPr>
          <a:xfrm rot="5400000">
            <a:off x="2085181" y="794543"/>
            <a:ext cx="4195762" cy="671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●"/>
              <a:defRPr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None/>
              <a:defRPr sz="2000" cap="non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866442" y="3657600"/>
            <a:ext cx="6620968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None/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9"/>
          <p:cNvSpPr>
            <a:spLocks noGrp="1"/>
          </p:cNvSpPr>
          <p:nvPr>
            <p:ph type="pic" idx="2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00"/>
              <a:buFont typeface="Noto Sans Symbols"/>
              <a:buNone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866443" y="5367325"/>
            <a:ext cx="66209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None/>
              <a:defRPr sz="1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>
            <a:spLocks noGrp="1"/>
          </p:cNvSpPr>
          <p:nvPr>
            <p:ph type="pic" idx="2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00"/>
              <a:buFont typeface="Noto Sans Symbols"/>
              <a:buNone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866441" y="3657600"/>
            <a:ext cx="381472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None/>
              <a:defRPr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6297612" y="1676400"/>
            <a:ext cx="2822575" cy="2822575"/>
            <a:chOff x="6297612" y="1676400"/>
            <a:chExt cx="2822575" cy="2822575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6297612" y="1676400"/>
              <a:ext cx="2822575" cy="2822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1"/>
            <p:cNvSpPr/>
            <p:nvPr/>
          </p:nvSpPr>
          <p:spPr>
            <a:xfrm>
              <a:off x="6711950" y="2089150"/>
              <a:ext cx="1993900" cy="199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oogle Shape;9;p1"/>
          <p:cNvGrpSpPr/>
          <p:nvPr/>
        </p:nvGrpSpPr>
        <p:grpSpPr>
          <a:xfrm>
            <a:off x="5688012" y="-457200"/>
            <a:ext cx="1603375" cy="1603375"/>
            <a:chOff x="5688012" y="-457200"/>
            <a:chExt cx="1603375" cy="1603375"/>
          </a:xfrm>
        </p:grpSpPr>
        <p:pic>
          <p:nvPicPr>
            <p:cNvPr id="10" name="Google Shape;10;p1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5688012" y="-457200"/>
              <a:ext cx="1603375" cy="1603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11;p1"/>
            <p:cNvSpPr/>
            <p:nvPr/>
          </p:nvSpPr>
          <p:spPr>
            <a:xfrm>
              <a:off x="5924550" y="-222250"/>
              <a:ext cx="1131887" cy="11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" name="Google Shape;12;p1"/>
          <p:cNvGrpSpPr/>
          <p:nvPr/>
        </p:nvGrpSpPr>
        <p:grpSpPr>
          <a:xfrm>
            <a:off x="6297612" y="6096000"/>
            <a:ext cx="993775" cy="993775"/>
            <a:chOff x="6297612" y="6096000"/>
            <a:chExt cx="993775" cy="993775"/>
          </a:xfrm>
        </p:grpSpPr>
        <p:pic>
          <p:nvPicPr>
            <p:cNvPr id="13" name="Google Shape;13;p1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297612" y="6096000"/>
              <a:ext cx="993775" cy="993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14;p1"/>
            <p:cNvSpPr/>
            <p:nvPr/>
          </p:nvSpPr>
          <p:spPr>
            <a:xfrm>
              <a:off x="6445250" y="6240462"/>
              <a:ext cx="700087" cy="701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15;p1"/>
          <p:cNvGrpSpPr/>
          <p:nvPr/>
        </p:nvGrpSpPr>
        <p:grpSpPr>
          <a:xfrm>
            <a:off x="-152400" y="2670175"/>
            <a:ext cx="4187825" cy="4187825"/>
            <a:chOff x="-152400" y="2670175"/>
            <a:chExt cx="4187825" cy="4187825"/>
          </a:xfrm>
        </p:grpSpPr>
        <p:pic>
          <p:nvPicPr>
            <p:cNvPr id="16" name="Google Shape;16;p1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-152400" y="2670175"/>
              <a:ext cx="4187825" cy="4187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17;p1"/>
            <p:cNvSpPr/>
            <p:nvPr/>
          </p:nvSpPr>
          <p:spPr>
            <a:xfrm>
              <a:off x="460375" y="3281362"/>
              <a:ext cx="2962275" cy="2962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1"/>
          <p:cNvGrpSpPr/>
          <p:nvPr/>
        </p:nvGrpSpPr>
        <p:grpSpPr>
          <a:xfrm>
            <a:off x="-841375" y="2895600"/>
            <a:ext cx="2365375" cy="2365375"/>
            <a:chOff x="-841375" y="2895600"/>
            <a:chExt cx="2365375" cy="2365375"/>
          </a:xfrm>
        </p:grpSpPr>
        <p:pic>
          <p:nvPicPr>
            <p:cNvPr id="19" name="Google Shape;19;p1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841375" y="2895600"/>
              <a:ext cx="2365375" cy="2365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20;p1"/>
            <p:cNvSpPr/>
            <p:nvPr/>
          </p:nvSpPr>
          <p:spPr>
            <a:xfrm>
              <a:off x="-493712" y="3241675"/>
              <a:ext cx="1670050" cy="1670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25400" dir="540000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body" idx="1"/>
          </p:nvPr>
        </p:nvSpPr>
        <p:spPr>
          <a:xfrm>
            <a:off x="827087" y="2052637"/>
            <a:ext cx="6711950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" name="Google Shape;24;p1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1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AP Biology</a:t>
            </a:r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Font typeface="Noto Sans Symbols"/>
              <a:buNone/>
            </a:pPr>
            <a:r>
              <a:rPr lang="en-US" sz="3200" b="0" i="0" u="none" strike="noStrike" cap="none">
                <a:solidFill>
                  <a:srgbClr val="8AD0D6"/>
                </a:solidFill>
                <a:latin typeface="Questrial"/>
                <a:ea typeface="Questrial"/>
                <a:cs typeface="Questrial"/>
                <a:sym typeface="Questrial"/>
              </a:rPr>
              <a:t>INTRODUCTION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</a:pPr>
            <a:r>
              <a:rPr lang="en-US"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AP Score Distribution</a:t>
            </a:r>
            <a:endParaRPr/>
          </a:p>
        </p:txBody>
      </p:sp>
      <p:graphicFrame>
        <p:nvGraphicFramePr>
          <p:cNvPr id="172" name="Google Shape;172;p25"/>
          <p:cNvGraphicFramePr/>
          <p:nvPr/>
        </p:nvGraphicFramePr>
        <p:xfrm>
          <a:off x="609600" y="167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{4F9BCA96-3368-4C46-A7EE-636795ABA847}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Quest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AP Score</a:t>
                      </a:r>
                      <a:endParaRPr/>
                    </a:p>
                  </a:txBody>
                  <a:tcPr marL="74575" marR="74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Quest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Recommendation</a:t>
                      </a:r>
                      <a:endParaRPr/>
                    </a:p>
                  </a:txBody>
                  <a:tcPr marL="74575" marR="74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Quest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5</a:t>
                      </a:r>
                      <a:endParaRPr/>
                    </a:p>
                  </a:txBody>
                  <a:tcPr marL="74575" marR="74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D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Quest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Extremely well qualified</a:t>
                      </a:r>
                      <a:endParaRPr/>
                    </a:p>
                  </a:txBody>
                  <a:tcPr marL="74575" marR="74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D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Quest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4</a:t>
                      </a:r>
                      <a:endParaRPr/>
                    </a:p>
                  </a:txBody>
                  <a:tcPr marL="74575" marR="74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Quest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Well qualified</a:t>
                      </a:r>
                      <a:endParaRPr/>
                    </a:p>
                  </a:txBody>
                  <a:tcPr marL="74575" marR="74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Quest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3</a:t>
                      </a:r>
                      <a:endParaRPr/>
                    </a:p>
                  </a:txBody>
                  <a:tcPr marL="74575" marR="74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D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Quest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Qualified</a:t>
                      </a:r>
                      <a:endParaRPr/>
                    </a:p>
                  </a:txBody>
                  <a:tcPr marL="74575" marR="74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D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Quest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2</a:t>
                      </a:r>
                      <a:endParaRPr/>
                    </a:p>
                  </a:txBody>
                  <a:tcPr marL="74575" marR="74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Quest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Possibly qualified</a:t>
                      </a:r>
                      <a:endParaRPr/>
                    </a:p>
                  </a:txBody>
                  <a:tcPr marL="74575" marR="74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Quest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74575" marR="74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D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Quest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No recommendation</a:t>
                      </a:r>
                      <a:endParaRPr/>
                    </a:p>
                  </a:txBody>
                  <a:tcPr marL="74575" marR="74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D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431800" y="365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</a:pPr>
            <a:r>
              <a:rPr lang="en-US"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AP Biology Exam Format</a:t>
            </a:r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body" idx="1"/>
          </p:nvPr>
        </p:nvSpPr>
        <p:spPr>
          <a:xfrm>
            <a:off x="484187" y="914400"/>
            <a:ext cx="8355012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 first part of the exam is 90 minutes and it is worth 50% of the total score.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●"/>
            </a:pPr>
            <a:r>
              <a:rPr lang="en-US" sz="2000" b="0" i="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6</a:t>
            </a:r>
            <a:r>
              <a:rPr lang="en-US"/>
              <a:t>0</a:t>
            </a:r>
            <a:r>
              <a:rPr lang="en-US" sz="2000" b="0" i="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multiple-choice questions</a:t>
            </a:r>
            <a:endParaRPr sz="2000" b="0" i="0" u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second part of the exam is 90 minutes and it is worth 50% of the total score.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●"/>
            </a:pPr>
            <a:r>
              <a:rPr lang="en-US" sz="2000" b="0" i="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2 long free response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●"/>
            </a:pPr>
            <a:r>
              <a:rPr lang="en-US"/>
              <a:t>4</a:t>
            </a:r>
            <a:r>
              <a:rPr lang="en-US" sz="2000" b="0" i="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short free response </a:t>
            </a:r>
            <a:endParaRPr sz="2000" b="0" i="0" u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00"/>
                </a:solidFill>
              </a:rPr>
              <a:t>Question 1</a:t>
            </a:r>
            <a:r>
              <a:rPr lang="en-US"/>
              <a:t>: Interpreting and Evaluating Experimental Results (8–10 pts)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00"/>
                </a:solidFill>
              </a:rPr>
              <a:t>Question 2</a:t>
            </a:r>
            <a:r>
              <a:rPr lang="en-US"/>
              <a:t>: Interpreting and Evaluating Experimental Results with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                       Graphing (8–10 pts)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00"/>
                </a:solidFill>
              </a:rPr>
              <a:t>Question 3</a:t>
            </a:r>
            <a:r>
              <a:rPr lang="en-US"/>
              <a:t>: Scientific Investigation (4 pts)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00"/>
                </a:solidFill>
              </a:rPr>
              <a:t>Question 4</a:t>
            </a:r>
            <a:r>
              <a:rPr lang="en-US"/>
              <a:t>: Conceptual Analysis (4 pts) Question 5: Analyze Model or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                        Visual Representation (4 pts)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00"/>
                </a:solidFill>
              </a:rPr>
              <a:t>Question 6</a:t>
            </a:r>
            <a:r>
              <a:rPr lang="en-US"/>
              <a:t>: Analyze Data (4 pts)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</a:pPr>
            <a:r>
              <a:rPr lang="en-US"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AP Biology Exam Format</a:t>
            </a:r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body" idx="1"/>
          </p:nvPr>
        </p:nvSpPr>
        <p:spPr>
          <a:xfrm>
            <a:off x="827087" y="1524000"/>
            <a:ext cx="6792912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 whole test takes 180 minutes (3 hours) to complete.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You are allowed to use the following for the exam: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	a) four-function calculator, sc</a:t>
            </a:r>
            <a:r>
              <a:rPr lang="en-US"/>
              <a:t>ientific calculator, and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ans Symbols"/>
              <a:buNone/>
            </a:pPr>
            <a:r>
              <a:rPr lang="en-US"/>
              <a:t>             graphing calculator (no longer needed)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	b) formula sheet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531337" y="160012"/>
            <a:ext cx="70563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Multiple-Choice Section</a:t>
            </a:r>
            <a:endParaRPr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703537" y="816862"/>
            <a:ext cx="6711900" cy="41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The multiple-choice section is based on the following units and their weights: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97" name="Google Shape;197;p29"/>
          <p:cNvGraphicFramePr/>
          <p:nvPr/>
        </p:nvGraphicFramePr>
        <p:xfrm>
          <a:off x="1209375" y="1723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{5A8302BB-4288-4D80-B625-96340AD86B0A}</a:tableStyleId>
              </a:tblPr>
              <a:tblGrid>
                <a:gridCol w="310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</a:rPr>
                        <a:t>Unit</a:t>
                      </a:r>
                      <a:endParaRPr sz="1800" b="1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</a:rPr>
                        <a:t>Exam Weighting</a:t>
                      </a:r>
                      <a:endParaRPr sz="1800" b="1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</a:rPr>
                        <a:t>1. Chemistry of Life</a:t>
                      </a:r>
                      <a:endParaRPr sz="1800" b="1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</a:rPr>
                        <a:t>8 - 11%</a:t>
                      </a:r>
                      <a:endParaRPr sz="1800" b="1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</a:rPr>
                        <a:t>2. Cell Structure and Function</a:t>
                      </a:r>
                      <a:endParaRPr sz="1800" b="1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</a:rPr>
                        <a:t>10-13%</a:t>
                      </a:r>
                      <a:endParaRPr sz="1800" b="1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</a:rPr>
                        <a:t>3. Cellular Energetics</a:t>
                      </a:r>
                      <a:endParaRPr sz="1800" b="1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</a:rPr>
                        <a:t>12-16%</a:t>
                      </a:r>
                      <a:endParaRPr sz="1800" b="1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0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</a:rPr>
                        <a:t>4. Cell Communication </a:t>
                      </a:r>
                      <a:endParaRPr sz="1800" b="1">
                        <a:solidFill>
                          <a:srgbClr val="FFFF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</a:rPr>
                        <a:t>    and Cell Cycle</a:t>
                      </a:r>
                      <a:endParaRPr sz="1800" b="1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</a:rPr>
                        <a:t>10-15%</a:t>
                      </a:r>
                      <a:endParaRPr sz="1800" b="1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</a:rPr>
                        <a:t>5. Heredity</a:t>
                      </a:r>
                      <a:endParaRPr sz="1800" b="1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</a:rPr>
                        <a:t>8-11%</a:t>
                      </a:r>
                      <a:endParaRPr sz="1800" b="1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</a:rPr>
                        <a:t>6. Gene Expression and </a:t>
                      </a:r>
                      <a:endParaRPr sz="1800" b="1">
                        <a:solidFill>
                          <a:srgbClr val="FFFF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</a:rPr>
                        <a:t>    Regulation</a:t>
                      </a:r>
                      <a:endParaRPr sz="1800" b="1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</a:rPr>
                        <a:t>12-16%</a:t>
                      </a:r>
                      <a:endParaRPr sz="1800" b="1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</a:rPr>
                        <a:t>7. Natural Selection</a:t>
                      </a:r>
                      <a:endParaRPr sz="1800" b="1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</a:rPr>
                        <a:t>13-20%</a:t>
                      </a:r>
                      <a:endParaRPr sz="1800" b="1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</a:rPr>
                        <a:t>8. Ecology</a:t>
                      </a:r>
                      <a:endParaRPr sz="1800" b="1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</a:rPr>
                        <a:t>10-15%</a:t>
                      </a:r>
                      <a:endParaRPr sz="1800" b="1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</a:pPr>
            <a:r>
              <a:rPr lang="en-US"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Sample Exam Questions</a:t>
            </a:r>
            <a:endParaRPr/>
          </a:p>
        </p:txBody>
      </p:sp>
      <p:pic>
        <p:nvPicPr>
          <p:cNvPr id="209" name="Google Shape;209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1524000"/>
            <a:ext cx="6100762" cy="498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</a:pPr>
            <a:r>
              <a:rPr lang="en-US"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AP Biology Exam Format</a:t>
            </a:r>
            <a:endParaRPr/>
          </a:p>
        </p:txBody>
      </p:sp>
      <p:graphicFrame>
        <p:nvGraphicFramePr>
          <p:cNvPr id="215" name="Google Shape;215;p32"/>
          <p:cNvGraphicFramePr/>
          <p:nvPr/>
        </p:nvGraphicFramePr>
        <p:xfrm>
          <a:off x="914400" y="1524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{4F9BCA96-3368-4C46-A7EE-636795ABA847}</a:tableStyleId>
              </a:tblPr>
              <a:tblGrid>
                <a:gridCol w="355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7500">
                <a:tc gridSpan="3">
                  <a:txBody>
                    <a:bodyPr/>
                    <a:lstStyle/>
                    <a:p>
                      <a:pPr marL="2592387" marR="0" lvl="0" indent="-1586" algn="ctr" rtl="0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Section I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025">
                <a:tc>
                  <a:txBody>
                    <a:bodyPr/>
                    <a:lstStyle/>
                    <a:p>
                      <a:pPr marL="9271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Question Type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EFF5"/>
                    </a:solidFill>
                  </a:tcPr>
                </a:tc>
                <a:tc>
                  <a:txBody>
                    <a:bodyPr/>
                    <a:lstStyle/>
                    <a:p>
                      <a:pPr marL="323850" marR="0" lvl="0" indent="-19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Number of Questions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EFF5"/>
                    </a:solidFill>
                  </a:tcPr>
                </a:tc>
                <a:tc>
                  <a:txBody>
                    <a:bodyPr/>
                    <a:lstStyle/>
                    <a:p>
                      <a:pPr marL="512762" marR="0" lvl="0" indent="-4762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Timing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500">
                <a:tc>
                  <a:txBody>
                    <a:bodyPr/>
                    <a:lstStyle/>
                    <a:p>
                      <a:pPr marL="1587" marR="0" lvl="0" indent="-1587" algn="l" rtl="0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 A: Multiple Choice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00075" marR="0" lvl="0" indent="-3175" algn="l" rtl="0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r>
                        <a:rPr lang="en-US" sz="1200">
                          <a:solidFill>
                            <a:srgbClr val="FFFF00"/>
                          </a:solidFill>
                        </a:rPr>
                        <a:t>0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00050" marR="0" lvl="0" indent="-63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 minutes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925">
                <a:tc gridSpan="3">
                  <a:txBody>
                    <a:bodyPr/>
                    <a:lstStyle/>
                    <a:p>
                      <a:pPr marL="2592387" marR="0" lvl="0" indent="-1586" algn="ctr" rtl="0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Section II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8025">
                <a:tc>
                  <a:txBody>
                    <a:bodyPr/>
                    <a:lstStyle/>
                    <a:p>
                      <a:pPr marL="9271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Question Type</a:t>
                      </a:r>
                      <a:endParaRPr sz="1200" b="1" i="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9271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rgbClr val="262626"/>
                          </a:solidFill>
                        </a:rPr>
                        <a:t>     (Part B)</a:t>
                      </a:r>
                      <a:endParaRPr sz="1200" b="1">
                        <a:solidFill>
                          <a:srgbClr val="262626"/>
                        </a:solidFill>
                      </a:endParaRPr>
                    </a:p>
                    <a:p>
                      <a:pPr marL="9271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Font typeface="Arial"/>
                        <a:buNone/>
                      </a:pPr>
                      <a:endParaRPr sz="1200" b="1">
                        <a:solidFill>
                          <a:srgbClr val="262626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EFF5"/>
                    </a:solidFill>
                  </a:tcPr>
                </a:tc>
                <a:tc>
                  <a:txBody>
                    <a:bodyPr/>
                    <a:lstStyle/>
                    <a:p>
                      <a:pPr marL="323850" marR="0" lvl="0" indent="-19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Number of Questions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EFF5"/>
                    </a:solidFill>
                  </a:tcPr>
                </a:tc>
                <a:tc>
                  <a:txBody>
                    <a:bodyPr/>
                    <a:lstStyle/>
                    <a:p>
                      <a:pPr marL="512762" marR="0" lvl="0" indent="-4762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Timing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500">
                <a:tc>
                  <a:txBody>
                    <a:bodyPr/>
                    <a:lstStyle/>
                    <a:p>
                      <a:pPr marL="1587" marR="0" lvl="0" indent="-1587" algn="l" rtl="0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Long Free Response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00075" marR="0" lvl="0" indent="-3175" algn="l" rtl="0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36512" marR="0" lvl="0" indent="16668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262626"/>
                          </a:solidFill>
                        </a:rPr>
                        <a:t>     </a:t>
                      </a:r>
                      <a:r>
                        <a:rPr lang="en-US" sz="1200">
                          <a:solidFill>
                            <a:srgbClr val="FFFF00"/>
                          </a:solidFill>
                        </a:rPr>
                        <a:t>90 minutes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500">
                <a:tc>
                  <a:txBody>
                    <a:bodyPr/>
                    <a:lstStyle/>
                    <a:p>
                      <a:pPr marL="1587" marR="0" lvl="0" indent="-1587" algn="l" rtl="0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Short Free Response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00075" marR="0" lvl="0" indent="-3175" algn="l" rtl="0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FFFF00"/>
                          </a:solidFill>
                        </a:rPr>
                        <a:t>4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1C1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6" name="Google Shape;216;p32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</a:pPr>
            <a:r>
              <a:rPr lang="en-US"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AP Biology Labs</a:t>
            </a:r>
            <a:endParaRPr/>
          </a:p>
        </p:txBody>
      </p:sp>
      <p:sp>
        <p:nvSpPr>
          <p:cNvPr id="222" name="Google Shape;222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058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There are 13 AP biology labs.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1. Artificial Selection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2. Mathematical Modeling: Hardy-Weinberg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3. Comparing DNA Sequences To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   Understand Evolutionary Relationships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   With Blast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4. Diffusion And Osmosis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5. Photosynthesis</a:t>
            </a:r>
            <a:endParaRPr/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None/>
            </a:pPr>
            <a:endParaRPr sz="2000" b="0" i="0" u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>
            <a:spLocks noGrp="1"/>
          </p:cNvSpPr>
          <p:nvPr>
            <p:ph type="title"/>
          </p:nvPr>
        </p:nvSpPr>
        <p:spPr>
          <a:xfrm>
            <a:off x="428625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</a:pPr>
            <a:r>
              <a:rPr lang="en-US"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AP Biology Labs</a:t>
            </a:r>
            <a:endParaRPr/>
          </a:p>
        </p:txBody>
      </p:sp>
      <p:sp>
        <p:nvSpPr>
          <p:cNvPr id="228" name="Google Shape;228;p34"/>
          <p:cNvSpPr txBox="1">
            <a:spLocks noGrp="1"/>
          </p:cNvSpPr>
          <p:nvPr>
            <p:ph type="body" idx="1"/>
          </p:nvPr>
        </p:nvSpPr>
        <p:spPr>
          <a:xfrm>
            <a:off x="430212" y="1066800"/>
            <a:ext cx="8332787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6. Cellular Respiration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7. Cell Division: Mitosis And Meiosis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8. Biotechnology: Bacterial Transformation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9. Biotechnology: Restriction Enzyme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   Analysis of DNA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10. Energy Dynamics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11. Transpiration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12. Fruit Fly Behavior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13. Enzyme Activity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</a:pPr>
            <a:r>
              <a:rPr lang="en-US"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AP Biology Labs</a:t>
            </a:r>
            <a:endParaRPr/>
          </a:p>
        </p:txBody>
      </p:sp>
      <p:sp>
        <p:nvSpPr>
          <p:cNvPr id="234" name="Google Shape;234;p35"/>
          <p:cNvSpPr txBox="1">
            <a:spLocks noGrp="1"/>
          </p:cNvSpPr>
          <p:nvPr>
            <p:ph type="body" idx="1"/>
          </p:nvPr>
        </p:nvSpPr>
        <p:spPr>
          <a:xfrm>
            <a:off x="484187" y="1317950"/>
            <a:ext cx="79740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Each of the labs involve INQUIRY and the </a:t>
            </a:r>
            <a:r>
              <a:rPr lang="en-US"/>
              <a:t>6</a:t>
            </a:r>
            <a:r>
              <a:rPr lang="en-US" sz="2000" b="0" i="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science practices.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ans Symbols"/>
              <a:buNone/>
            </a:pPr>
            <a:endParaRPr sz="2000" b="0" i="0" u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Some of the labs will be in the following format: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AutoNum type="arabicPeriod"/>
            </a:pPr>
            <a:r>
              <a:rPr lang="en-US" sz="2000" b="0" i="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Written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AutoNum type="arabicPeriod"/>
            </a:pPr>
            <a:r>
              <a:rPr lang="en-US" sz="2000" b="0" i="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Poster Board</a:t>
            </a:r>
            <a:endParaRPr/>
          </a:p>
        </p:txBody>
      </p:sp>
      <p:sp>
        <p:nvSpPr>
          <p:cNvPr id="235" name="Google Shape;235;p35"/>
          <p:cNvSpPr txBox="1"/>
          <p:nvPr/>
        </p:nvSpPr>
        <p:spPr>
          <a:xfrm>
            <a:off x="381000" y="3886200"/>
            <a:ext cx="4572000" cy="286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Formal Lab Report Format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8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good lab report format includes six</a:t>
            </a: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    </a:t>
            </a: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main sections: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Materials and Methods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  <a:endParaRPr/>
          </a:p>
        </p:txBody>
      </p:sp>
      <p:pic>
        <p:nvPicPr>
          <p:cNvPr id="236" name="Google Shape;23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4012" y="4267200"/>
            <a:ext cx="314960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</a:pPr>
            <a:r>
              <a:rPr lang="en-US"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What is the Exam Date for AP Biology?</a:t>
            </a:r>
            <a:endParaRPr/>
          </a:p>
        </p:txBody>
      </p:sp>
      <p:sp>
        <p:nvSpPr>
          <p:cNvPr id="242" name="Google Shape;242;p36"/>
          <p:cNvSpPr txBox="1">
            <a:spLocks noGrp="1"/>
          </p:cNvSpPr>
          <p:nvPr>
            <p:ph type="body" idx="1"/>
          </p:nvPr>
        </p:nvSpPr>
        <p:spPr>
          <a:xfrm>
            <a:off x="827087" y="2052637"/>
            <a:ext cx="6711950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ts val="3520"/>
              <a:buFont typeface="Noto Sans Symbols"/>
              <a:buChar char="●"/>
            </a:pPr>
            <a:r>
              <a:rPr lang="en-US" sz="4400"/>
              <a:t>Monday</a:t>
            </a:r>
            <a:r>
              <a:rPr lang="en-US" sz="4400" b="0" i="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, May </a:t>
            </a:r>
            <a:r>
              <a:rPr lang="en-US" sz="4400"/>
              <a:t>4</a:t>
            </a:r>
            <a:r>
              <a:rPr lang="en-US" sz="4400" b="0" i="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, 20</a:t>
            </a:r>
            <a:r>
              <a:rPr lang="en-US" sz="4400"/>
              <a:t>26 at 8:00 a.m.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685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</a:pPr>
            <a:r>
              <a:rPr lang="en-US" sz="4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AP Biology Curriculum Framework</a:t>
            </a:r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1"/>
          </p:nvPr>
        </p:nvSpPr>
        <p:spPr>
          <a:xfrm>
            <a:off x="827087" y="2052637"/>
            <a:ext cx="6711950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35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ts val="2480"/>
              <a:buFont typeface="Noto Sans Symbols"/>
              <a:buChar char="●"/>
            </a:pPr>
            <a:r>
              <a:rPr lang="en-US" sz="3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There are 4 Big Ideas:</a:t>
            </a:r>
            <a:endParaRPr sz="2400"/>
          </a:p>
          <a:p>
            <a:pPr marL="990600" marR="0" lvl="1" indent="-5715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2360"/>
              <a:buFont typeface="Noto Sans Symbols"/>
              <a:buAutoNum type="arabicPeriod"/>
            </a:pPr>
            <a:r>
              <a:rPr lang="en-US" sz="2800"/>
              <a:t>Evolution</a:t>
            </a:r>
            <a:endParaRPr sz="2400"/>
          </a:p>
          <a:p>
            <a:pPr marL="990600" marR="0" lvl="1" indent="-5715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2360"/>
              <a:buFont typeface="Noto Sans Symbols"/>
              <a:buAutoNum type="arabicPeriod"/>
            </a:pPr>
            <a:r>
              <a:rPr lang="en-US" sz="2800"/>
              <a:t>Energetics</a:t>
            </a:r>
            <a:endParaRPr sz="2400"/>
          </a:p>
          <a:p>
            <a:pPr marL="990600" marR="0" lvl="1" indent="-5715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2360"/>
              <a:buFont typeface="Noto Sans Symbols"/>
              <a:buAutoNum type="arabicPeriod"/>
            </a:pPr>
            <a:r>
              <a:rPr lang="en-US" sz="2800"/>
              <a:t>Information Storage and Transmission</a:t>
            </a:r>
            <a:endParaRPr sz="2400"/>
          </a:p>
          <a:p>
            <a:pPr marL="990600" marR="0" lvl="1" indent="-5715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2360"/>
              <a:buFont typeface="Noto Sans Symbols"/>
              <a:buAutoNum type="arabicPeriod"/>
            </a:pPr>
            <a:r>
              <a:rPr lang="en-US" sz="2800"/>
              <a:t>System Interactions</a:t>
            </a:r>
            <a:endParaRPr sz="2400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3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 Biology Units</a:t>
            </a:r>
            <a:endParaRPr/>
          </a:p>
        </p:txBody>
      </p:sp>
      <p:pic>
        <p:nvPicPr>
          <p:cNvPr id="144" name="Google Shape;144;p20" title="Units 1 &amp;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050" y="1277800"/>
            <a:ext cx="5710224" cy="518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3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 Biology Units</a:t>
            </a:r>
            <a:endParaRPr/>
          </a:p>
        </p:txBody>
      </p:sp>
      <p:pic>
        <p:nvPicPr>
          <p:cNvPr id="150" name="Google Shape;150;p21" title="Units 3-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125" y="1359425"/>
            <a:ext cx="8639726" cy="413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3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 Biology Units</a:t>
            </a:r>
            <a:endParaRPr/>
          </a:p>
        </p:txBody>
      </p:sp>
      <p:pic>
        <p:nvPicPr>
          <p:cNvPr id="156" name="Google Shape;156;p22" title="Units 6-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025" y="1340025"/>
            <a:ext cx="6997175" cy="493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3" title="Science Practices 1-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400" y="192250"/>
            <a:ext cx="8764151" cy="64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4" title="Science Practices 4-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238" y="152400"/>
            <a:ext cx="8487526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</Words>
  <Application>Microsoft Office PowerPoint</Application>
  <PresentationFormat>On-screen Show (4:3)</PresentationFormat>
  <Paragraphs>121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Noto Sans Symbols</vt:lpstr>
      <vt:lpstr>Questrial</vt:lpstr>
      <vt:lpstr>Ion</vt:lpstr>
      <vt:lpstr>AP Biology</vt:lpstr>
      <vt:lpstr>PowerPoint Presentation</vt:lpstr>
      <vt:lpstr>PowerPoint Presentation</vt:lpstr>
      <vt:lpstr>AP Biology Curriculum Framework</vt:lpstr>
      <vt:lpstr>AP Biology Units</vt:lpstr>
      <vt:lpstr>AP Biology Units</vt:lpstr>
      <vt:lpstr>AP Biology Units</vt:lpstr>
      <vt:lpstr>PowerPoint Presentation</vt:lpstr>
      <vt:lpstr>PowerPoint Presentation</vt:lpstr>
      <vt:lpstr>AP Score Distribution</vt:lpstr>
      <vt:lpstr>AP Biology Exam Format</vt:lpstr>
      <vt:lpstr>PowerPoint Presentation</vt:lpstr>
      <vt:lpstr>AP Biology Exam Format</vt:lpstr>
      <vt:lpstr>Multiple-Choice Section</vt:lpstr>
      <vt:lpstr>PowerPoint Presentation</vt:lpstr>
      <vt:lpstr>Sample Exam Questions</vt:lpstr>
      <vt:lpstr>AP Biology Exam Format</vt:lpstr>
      <vt:lpstr>AP Biology Labs</vt:lpstr>
      <vt:lpstr>AP Biology Labs</vt:lpstr>
      <vt:lpstr>AP Biology Labs</vt:lpstr>
      <vt:lpstr>What is the Exam Date for AP Biology?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Sarah</dc:creator>
  <cp:lastModifiedBy>Reuben Garcia</cp:lastModifiedBy>
  <cp:revision>1</cp:revision>
  <dcterms:modified xsi:type="dcterms:W3CDTF">2025-07-22T19:27:47Z</dcterms:modified>
</cp:coreProperties>
</file>